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4ce791cc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4ce791cc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4a236554e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4a236554e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4a236554e2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4a236554e2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4ce791ccb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4ce791ccb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4ce791ccb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4ce791ccb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4ce791ccb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4ce791ccb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4a236554e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4a236554e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a236554e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a236554e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4a236554e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4a236554e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4a236554e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4a236554e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4a236554e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4a236554e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4a236554e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4a236554e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4a236554e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4a236554e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4a236554e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4a236554e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mailto:marko.ivanisin@gmail.com" TargetMode="External"/><Relationship Id="rId4" Type="http://schemas.openxmlformats.org/officeDocument/2006/relationships/image" Target="../media/image8.png"/><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helpcentre.start-discover.eu/hc/en-gb/articles/6066860587793-Where-can-I-travel-to-with-the-Interrail-Pas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0" y="602425"/>
            <a:ext cx="9144000" cy="1690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t/>
            </a:r>
            <a:endParaRPr sz="2900"/>
          </a:p>
          <a:p>
            <a:pPr indent="0" lvl="0" marL="0" rtl="0" algn="ctr">
              <a:spcBef>
                <a:spcPts val="0"/>
              </a:spcBef>
              <a:spcAft>
                <a:spcPts val="0"/>
              </a:spcAft>
              <a:buSzPts val="990"/>
              <a:buNone/>
            </a:pPr>
            <a:r>
              <a:t/>
            </a:r>
            <a:endParaRPr sz="2900"/>
          </a:p>
          <a:p>
            <a:pPr indent="0" lvl="0" marL="0" rtl="0" algn="ctr">
              <a:spcBef>
                <a:spcPts val="0"/>
              </a:spcBef>
              <a:spcAft>
                <a:spcPts val="0"/>
              </a:spcAft>
              <a:buSzPts val="990"/>
              <a:buNone/>
            </a:pPr>
            <a:r>
              <a:rPr lang="sl" sz="2900"/>
              <a:t>Popotniško združenje Slovenije (PZS) predstavlja </a:t>
            </a:r>
            <a:endParaRPr sz="2900"/>
          </a:p>
          <a:p>
            <a:pPr indent="0" lvl="0" marL="0" rtl="0" algn="ctr">
              <a:spcBef>
                <a:spcPts val="0"/>
              </a:spcBef>
              <a:spcAft>
                <a:spcPts val="0"/>
              </a:spcAft>
              <a:buSzPts val="990"/>
              <a:buNone/>
            </a:pPr>
            <a:r>
              <a:t/>
            </a:r>
            <a:endParaRPr sz="2900"/>
          </a:p>
          <a:p>
            <a:pPr indent="0" lvl="0" marL="0" rtl="0" algn="ctr">
              <a:spcBef>
                <a:spcPts val="0"/>
              </a:spcBef>
              <a:spcAft>
                <a:spcPts val="0"/>
              </a:spcAft>
              <a:buSzPts val="990"/>
              <a:buNone/>
            </a:pPr>
            <a:r>
              <a:rPr lang="sl" sz="2900"/>
              <a:t>“</a:t>
            </a:r>
            <a:r>
              <a:rPr lang="sl" sz="2900"/>
              <a:t>Spakiraj EU v projekt in se podaj na brezplačno potovanje po njej”</a:t>
            </a:r>
            <a:endParaRPr sz="2900"/>
          </a:p>
        </p:txBody>
      </p:sp>
      <p:sp>
        <p:nvSpPr>
          <p:cNvPr id="55" name="Google Shape;55;p13"/>
          <p:cNvSpPr txBox="1"/>
          <p:nvPr>
            <p:ph idx="1" type="subTitle"/>
          </p:nvPr>
        </p:nvSpPr>
        <p:spPr>
          <a:xfrm>
            <a:off x="0" y="2646325"/>
            <a:ext cx="9144000" cy="106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sl" sz="2600"/>
              <a:t>Projekt </a:t>
            </a:r>
            <a:r>
              <a:rPr lang="sl" sz="2600"/>
              <a:t>Ukrepa za vključevanje v okviru pobude DiscoverEU </a:t>
            </a:r>
            <a:endParaRPr sz="2600"/>
          </a:p>
        </p:txBody>
      </p:sp>
      <p:pic>
        <p:nvPicPr>
          <p:cNvPr id="56" name="Google Shape;56;p13"/>
          <p:cNvPicPr preferRelativeResize="0"/>
          <p:nvPr/>
        </p:nvPicPr>
        <p:blipFill>
          <a:blip r:embed="rId3">
            <a:alphaModFix/>
          </a:blip>
          <a:stretch>
            <a:fillRect/>
          </a:stretch>
        </p:blipFill>
        <p:spPr>
          <a:xfrm>
            <a:off x="6156975" y="3531725"/>
            <a:ext cx="2987025" cy="1611775"/>
          </a:xfrm>
          <a:prstGeom prst="rect">
            <a:avLst/>
          </a:prstGeom>
          <a:noFill/>
          <a:ln>
            <a:noFill/>
          </a:ln>
        </p:spPr>
      </p:pic>
      <p:pic>
        <p:nvPicPr>
          <p:cNvPr id="57" name="Google Shape;57;p13"/>
          <p:cNvPicPr preferRelativeResize="0"/>
          <p:nvPr/>
        </p:nvPicPr>
        <p:blipFill>
          <a:blip r:embed="rId4">
            <a:alphaModFix/>
          </a:blip>
          <a:stretch>
            <a:fillRect/>
          </a:stretch>
        </p:blipFill>
        <p:spPr>
          <a:xfrm>
            <a:off x="0" y="3710625"/>
            <a:ext cx="5434399" cy="143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l"/>
              <a:t>“Projektna” administracija in dokumentacija</a:t>
            </a:r>
            <a:endParaRPr/>
          </a:p>
        </p:txBody>
      </p:sp>
      <p:sp>
        <p:nvSpPr>
          <p:cNvPr id="121" name="Google Shape;12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l"/>
              <a:t>Vsaka skupina poskrbi za:</a:t>
            </a:r>
            <a:endParaRPr/>
          </a:p>
          <a:p>
            <a:pPr indent="-342900" lvl="0" marL="457200" rtl="0" algn="l">
              <a:spcBef>
                <a:spcPts val="1200"/>
              </a:spcBef>
              <a:spcAft>
                <a:spcPts val="0"/>
              </a:spcAft>
              <a:buSzPts val="1800"/>
              <a:buAutoNum type="arabicPeriod"/>
            </a:pPr>
            <a:r>
              <a:rPr lang="sl"/>
              <a:t>Izpolnjena obrazca (ki ju podpiše PZS = “gostiteljica”):</a:t>
            </a:r>
            <a:endParaRPr/>
          </a:p>
          <a:p>
            <a:pPr indent="-317500" lvl="1" marL="914400" rtl="0" algn="l">
              <a:spcBef>
                <a:spcPts val="0"/>
              </a:spcBef>
              <a:spcAft>
                <a:spcPts val="0"/>
              </a:spcAft>
              <a:buSzPts val="1400"/>
              <a:buAutoNum type="alphaLcPeriod"/>
            </a:pPr>
            <a:r>
              <a:rPr lang="sl"/>
              <a:t>Seznam s podpisi članov skupine (7) za vsako aktivnost</a:t>
            </a:r>
            <a:endParaRPr/>
          </a:p>
          <a:p>
            <a:pPr indent="-317500" lvl="1" marL="914400" rtl="0" algn="l">
              <a:spcBef>
                <a:spcPts val="0"/>
              </a:spcBef>
              <a:spcAft>
                <a:spcPts val="0"/>
              </a:spcAft>
              <a:buSzPts val="1400"/>
              <a:buAutoNum type="alphaLcPeriod"/>
            </a:pPr>
            <a:r>
              <a:rPr lang="sl"/>
              <a:t>“Urnik” potovanja</a:t>
            </a:r>
            <a:endParaRPr/>
          </a:p>
          <a:p>
            <a:pPr indent="-342900" lvl="0" marL="457200" rtl="0" algn="l">
              <a:spcBef>
                <a:spcPts val="0"/>
              </a:spcBef>
              <a:spcAft>
                <a:spcPts val="0"/>
              </a:spcAft>
              <a:buSzPts val="1800"/>
              <a:buAutoNum type="arabicPeriod"/>
            </a:pPr>
            <a:r>
              <a:rPr lang="sl"/>
              <a:t>Izpolnjene spletne obrazce Youthpass za sodelujoče mlade (5)</a:t>
            </a:r>
            <a:endParaRPr/>
          </a:p>
          <a:p>
            <a:pPr indent="-342900" lvl="0" marL="457200" rtl="0" algn="l">
              <a:spcBef>
                <a:spcPts val="0"/>
              </a:spcBef>
              <a:spcAft>
                <a:spcPts val="0"/>
              </a:spcAft>
              <a:buSzPts val="1800"/>
              <a:buAutoNum type="arabicPeriod"/>
            </a:pPr>
            <a:r>
              <a:rPr lang="sl"/>
              <a:t>Posredovanje podatkov/informacij PZS-ju:</a:t>
            </a:r>
            <a:endParaRPr/>
          </a:p>
          <a:p>
            <a:pPr indent="-317500" lvl="1" marL="914400" rtl="0" algn="l">
              <a:spcBef>
                <a:spcPts val="0"/>
              </a:spcBef>
              <a:spcAft>
                <a:spcPts val="0"/>
              </a:spcAft>
              <a:buSzPts val="1400"/>
              <a:buAutoNum type="alphaLcPeriod"/>
            </a:pPr>
            <a:r>
              <a:rPr lang="sl"/>
              <a:t>o sodelujočih članih (za nakup vozovnic itd.) </a:t>
            </a:r>
            <a:endParaRPr/>
          </a:p>
          <a:p>
            <a:pPr indent="-317500" lvl="1" marL="914400" rtl="0" algn="l">
              <a:spcBef>
                <a:spcPts val="0"/>
              </a:spcBef>
              <a:spcAft>
                <a:spcPts val="0"/>
              </a:spcAft>
              <a:buSzPts val="1400"/>
              <a:buAutoNum type="alphaLcPeriod"/>
            </a:pPr>
            <a:r>
              <a:rPr lang="sl"/>
              <a:t>za Končno poročilo projekta</a:t>
            </a:r>
            <a:endParaRPr/>
          </a:p>
          <a:p>
            <a:pPr indent="-317500" lvl="1" marL="914400" rtl="0" algn="l">
              <a:spcBef>
                <a:spcPts val="0"/>
              </a:spcBef>
              <a:spcAft>
                <a:spcPts val="0"/>
              </a:spcAft>
              <a:buSzPts val="1400"/>
              <a:buAutoNum type="alphaLcPeriod"/>
            </a:pPr>
            <a:r>
              <a:rPr lang="sl"/>
              <a:t>za Poročilo o vključenosti </a:t>
            </a:r>
            <a:endParaRPr/>
          </a:p>
          <a:p>
            <a:pPr indent="-317500" lvl="1" marL="914400" rtl="0" algn="l">
              <a:spcBef>
                <a:spcPts val="0"/>
              </a:spcBef>
              <a:spcAft>
                <a:spcPts val="0"/>
              </a:spcAft>
              <a:buSzPts val="1400"/>
              <a:buAutoNum type="alphaLcPeriod"/>
            </a:pPr>
            <a:r>
              <a:rPr lang="sl"/>
              <a:t>ostalo na zahtevo PZS-ja</a:t>
            </a:r>
            <a:endParaRPr/>
          </a:p>
          <a:p>
            <a:pPr indent="-342900" lvl="0" marL="457200" rtl="0" algn="l">
              <a:spcBef>
                <a:spcPts val="0"/>
              </a:spcBef>
              <a:spcAft>
                <a:spcPts val="0"/>
              </a:spcAft>
              <a:buSzPts val="1800"/>
              <a:buAutoNum type="arabicPeriod"/>
            </a:pPr>
            <a:r>
              <a:rPr lang="sl"/>
              <a:t>Fotografije sodelujočih pri vseh aktivnostih (skupaj s seznami pod 1.a)</a:t>
            </a:r>
            <a:endParaRPr/>
          </a:p>
        </p:txBody>
      </p:sp>
      <p:pic>
        <p:nvPicPr>
          <p:cNvPr id="122" name="Google Shape;122;p22"/>
          <p:cNvPicPr preferRelativeResize="0"/>
          <p:nvPr/>
        </p:nvPicPr>
        <p:blipFill>
          <a:blip r:embed="rId3">
            <a:alphaModFix/>
          </a:blip>
          <a:stretch>
            <a:fillRect/>
          </a:stretch>
        </p:blipFill>
        <p:spPr>
          <a:xfrm>
            <a:off x="6573198" y="-36075"/>
            <a:ext cx="2570801" cy="2397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347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l"/>
              <a:t>1.a Seznam s podpisi članov skupine/sodelujočih</a:t>
            </a:r>
            <a:endParaRPr/>
          </a:p>
        </p:txBody>
      </p:sp>
      <p:pic>
        <p:nvPicPr>
          <p:cNvPr id="128" name="Google Shape;128;p23"/>
          <p:cNvPicPr preferRelativeResize="0"/>
          <p:nvPr/>
        </p:nvPicPr>
        <p:blipFill>
          <a:blip r:embed="rId3">
            <a:alphaModFix/>
          </a:blip>
          <a:stretch>
            <a:fillRect/>
          </a:stretch>
        </p:blipFill>
        <p:spPr>
          <a:xfrm>
            <a:off x="467575" y="972150"/>
            <a:ext cx="8464200" cy="41713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76125" y="466775"/>
            <a:ext cx="2104500" cy="191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l"/>
              <a:t>1.b</a:t>
            </a:r>
            <a:endParaRPr/>
          </a:p>
          <a:p>
            <a:pPr indent="0" lvl="0" marL="0" rtl="0" algn="l">
              <a:spcBef>
                <a:spcPts val="0"/>
              </a:spcBef>
              <a:spcAft>
                <a:spcPts val="0"/>
              </a:spcAft>
              <a:buNone/>
            </a:pPr>
            <a:r>
              <a:rPr lang="sl"/>
              <a:t>Urnik potovanja</a:t>
            </a:r>
            <a:endParaRPr/>
          </a:p>
        </p:txBody>
      </p:sp>
      <p:pic>
        <p:nvPicPr>
          <p:cNvPr id="134" name="Google Shape;134;p24"/>
          <p:cNvPicPr preferRelativeResize="0"/>
          <p:nvPr/>
        </p:nvPicPr>
        <p:blipFill>
          <a:blip r:embed="rId3">
            <a:alphaModFix/>
          </a:blip>
          <a:stretch>
            <a:fillRect/>
          </a:stretch>
        </p:blipFill>
        <p:spPr>
          <a:xfrm>
            <a:off x="1910949" y="0"/>
            <a:ext cx="7233051"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130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l"/>
              <a:t>2. Izpolniti Youthpass-e za mlade člane skupine</a:t>
            </a:r>
            <a:endParaRPr/>
          </a:p>
        </p:txBody>
      </p:sp>
      <p:pic>
        <p:nvPicPr>
          <p:cNvPr id="140" name="Google Shape;140;p25"/>
          <p:cNvPicPr preferRelativeResize="0"/>
          <p:nvPr/>
        </p:nvPicPr>
        <p:blipFill>
          <a:blip r:embed="rId3">
            <a:alphaModFix/>
          </a:blip>
          <a:stretch>
            <a:fillRect/>
          </a:stretch>
        </p:blipFill>
        <p:spPr>
          <a:xfrm>
            <a:off x="2162175" y="625850"/>
            <a:ext cx="6981826" cy="4517650"/>
          </a:xfrm>
          <a:prstGeom prst="rect">
            <a:avLst/>
          </a:prstGeom>
          <a:noFill/>
          <a:ln>
            <a:noFill/>
          </a:ln>
        </p:spPr>
      </p:pic>
      <p:sp>
        <p:nvSpPr>
          <p:cNvPr id="141" name="Google Shape;141;p25"/>
          <p:cNvSpPr txBox="1"/>
          <p:nvPr/>
        </p:nvSpPr>
        <p:spPr>
          <a:xfrm>
            <a:off x="96075" y="3420550"/>
            <a:ext cx="2066100" cy="15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l" sz="1800">
                <a:solidFill>
                  <a:schemeClr val="dk2"/>
                </a:solidFill>
              </a:rPr>
              <a:t>Vsaka skupina bo imela urednika v projektu na platformi  Youthpass</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4461300" y="200425"/>
            <a:ext cx="4543800" cy="156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l"/>
              <a:t>3.c Poročilo o vključenosti (eno za cel projekt / za vse skupine skupaj)</a:t>
            </a:r>
            <a:endParaRPr/>
          </a:p>
        </p:txBody>
      </p:sp>
      <p:pic>
        <p:nvPicPr>
          <p:cNvPr id="147" name="Google Shape;147;p26"/>
          <p:cNvPicPr preferRelativeResize="0"/>
          <p:nvPr/>
        </p:nvPicPr>
        <p:blipFill>
          <a:blip r:embed="rId3">
            <a:alphaModFix/>
          </a:blip>
          <a:stretch>
            <a:fillRect/>
          </a:stretch>
        </p:blipFill>
        <p:spPr>
          <a:xfrm>
            <a:off x="0" y="0"/>
            <a:ext cx="428862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ctrTitle"/>
          </p:nvPr>
        </p:nvSpPr>
        <p:spPr>
          <a:xfrm>
            <a:off x="389650" y="602425"/>
            <a:ext cx="8500500" cy="13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sl" sz="2300"/>
              <a:t>Več informacij, vprašanja, itd:</a:t>
            </a:r>
            <a:endParaRPr sz="2300"/>
          </a:p>
        </p:txBody>
      </p:sp>
      <p:sp>
        <p:nvSpPr>
          <p:cNvPr id="153" name="Google Shape;153;p27"/>
          <p:cNvSpPr txBox="1"/>
          <p:nvPr>
            <p:ph idx="1" type="subTitle"/>
          </p:nvPr>
        </p:nvSpPr>
        <p:spPr>
          <a:xfrm>
            <a:off x="0" y="2440725"/>
            <a:ext cx="9144000" cy="564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990"/>
              <a:buFont typeface="Arial"/>
              <a:buNone/>
            </a:pPr>
            <a:r>
              <a:rPr lang="sl" sz="2300">
                <a:solidFill>
                  <a:schemeClr val="dk1"/>
                </a:solidFill>
              </a:rPr>
              <a:t>Marko Ivanišin, </a:t>
            </a:r>
            <a:r>
              <a:rPr lang="sl" sz="2300" u="sng">
                <a:solidFill>
                  <a:schemeClr val="accent5"/>
                </a:solidFill>
                <a:hlinkClick r:id="rId3">
                  <a:extLst>
                    <a:ext uri="{A12FA001-AC4F-418D-AE19-62706E023703}">
                      <ahyp:hlinkClr val="tx"/>
                    </a:ext>
                  </a:extLst>
                </a:hlinkClick>
              </a:rPr>
              <a:t>marko.ivanisin@gmail.com</a:t>
            </a:r>
            <a:r>
              <a:rPr lang="sl" sz="2300">
                <a:solidFill>
                  <a:schemeClr val="dk1"/>
                </a:solidFill>
              </a:rPr>
              <a:t>, 041 994901</a:t>
            </a:r>
            <a:endParaRPr sz="2600"/>
          </a:p>
        </p:txBody>
      </p:sp>
      <p:pic>
        <p:nvPicPr>
          <p:cNvPr id="154" name="Google Shape;154;p27"/>
          <p:cNvPicPr preferRelativeResize="0"/>
          <p:nvPr/>
        </p:nvPicPr>
        <p:blipFill>
          <a:blip r:embed="rId4">
            <a:alphaModFix/>
          </a:blip>
          <a:stretch>
            <a:fillRect/>
          </a:stretch>
        </p:blipFill>
        <p:spPr>
          <a:xfrm>
            <a:off x="6156975" y="3531725"/>
            <a:ext cx="2987025" cy="1611775"/>
          </a:xfrm>
          <a:prstGeom prst="rect">
            <a:avLst/>
          </a:prstGeom>
          <a:noFill/>
          <a:ln>
            <a:noFill/>
          </a:ln>
        </p:spPr>
      </p:pic>
      <p:pic>
        <p:nvPicPr>
          <p:cNvPr id="155" name="Google Shape;155;p27"/>
          <p:cNvPicPr preferRelativeResize="0"/>
          <p:nvPr/>
        </p:nvPicPr>
        <p:blipFill>
          <a:blip r:embed="rId5">
            <a:alphaModFix/>
          </a:blip>
          <a:stretch>
            <a:fillRect/>
          </a:stretch>
        </p:blipFill>
        <p:spPr>
          <a:xfrm>
            <a:off x="0" y="3710625"/>
            <a:ext cx="5434399" cy="1432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76125" y="3755950"/>
            <a:ext cx="8875500" cy="1268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88"/>
              <a:buNone/>
            </a:pPr>
            <a:r>
              <a:rPr b="1" lang="sl" sz="2000" u="sng">
                <a:solidFill>
                  <a:schemeClr val="dk1"/>
                </a:solidFill>
              </a:rPr>
              <a:t>Ukrep </a:t>
            </a:r>
            <a:r>
              <a:rPr b="1" lang="sl" sz="2000" u="sng">
                <a:solidFill>
                  <a:schemeClr val="dk1"/>
                </a:solidFill>
              </a:rPr>
              <a:t>za vključevanje v okviru pobude DiscoverEU</a:t>
            </a:r>
            <a:endParaRPr b="1" sz="2000" u="sng">
              <a:solidFill>
                <a:schemeClr val="dk1"/>
              </a:solidFill>
            </a:endParaRPr>
          </a:p>
          <a:p>
            <a:pPr indent="-336550" lvl="0" marL="457200" rtl="0" algn="l">
              <a:lnSpc>
                <a:spcPct val="95000"/>
              </a:lnSpc>
              <a:spcBef>
                <a:spcPts val="1200"/>
              </a:spcBef>
              <a:spcAft>
                <a:spcPts val="0"/>
              </a:spcAft>
              <a:buSzPts val="1700"/>
              <a:buChar char="●"/>
            </a:pPr>
            <a:r>
              <a:rPr lang="sl" sz="1700"/>
              <a:t>organizacije na razpis Erasmus+ prijavijo projekt za financiranje skupin mladih z  manj priložnostmi (in njihovih spremljevalcev)</a:t>
            </a:r>
            <a:endParaRPr sz="1700"/>
          </a:p>
          <a:p>
            <a:pPr indent="-336550" lvl="0" marL="457200" rtl="0" algn="l">
              <a:lnSpc>
                <a:spcPct val="95000"/>
              </a:lnSpc>
              <a:spcBef>
                <a:spcPts val="0"/>
              </a:spcBef>
              <a:spcAft>
                <a:spcPts val="0"/>
              </a:spcAft>
              <a:buSzPts val="1700"/>
              <a:buChar char="●"/>
            </a:pPr>
            <a:r>
              <a:rPr lang="sl" sz="1700"/>
              <a:t>EU za skupine izbranih organizacij financira vozovnice za vlak in nastanitve</a:t>
            </a:r>
            <a:endParaRPr sz="1700"/>
          </a:p>
        </p:txBody>
      </p:sp>
      <p:sp>
        <p:nvSpPr>
          <p:cNvPr id="63" name="Google Shape;63;p14"/>
          <p:cNvSpPr txBox="1"/>
          <p:nvPr>
            <p:ph idx="1" type="body"/>
          </p:nvPr>
        </p:nvSpPr>
        <p:spPr>
          <a:xfrm>
            <a:off x="6515825" y="652375"/>
            <a:ext cx="2696700" cy="2962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sl" sz="2000"/>
              <a:t>Pobuda </a:t>
            </a:r>
            <a:r>
              <a:rPr lang="sl" sz="2000"/>
              <a:t>DiscoverEU:</a:t>
            </a:r>
            <a:endParaRPr sz="2000"/>
          </a:p>
          <a:p>
            <a:pPr indent="-342900" lvl="0" marL="457200" rtl="0" algn="l">
              <a:spcBef>
                <a:spcPts val="1200"/>
              </a:spcBef>
              <a:spcAft>
                <a:spcPts val="0"/>
              </a:spcAft>
              <a:buSzPts val="1800"/>
              <a:buChar char="●"/>
            </a:pPr>
            <a:r>
              <a:rPr lang="sl"/>
              <a:t>2</a:t>
            </a:r>
            <a:r>
              <a:rPr lang="sl"/>
              <a:t>x na leto se na spletu prijavijo mladi, stari 18 let</a:t>
            </a:r>
            <a:endParaRPr/>
          </a:p>
          <a:p>
            <a:pPr indent="-342900" lvl="0" marL="457200" rtl="0" algn="l">
              <a:spcBef>
                <a:spcPts val="0"/>
              </a:spcBef>
              <a:spcAft>
                <a:spcPts val="0"/>
              </a:spcAft>
              <a:buSzPts val="1800"/>
              <a:buChar char="●"/>
            </a:pPr>
            <a:r>
              <a:rPr lang="sl"/>
              <a:t>EU jih 70.000 izžreba (od tega 336 Slovencev) in jim podari vozovnice za vlak </a:t>
            </a:r>
            <a:endParaRPr/>
          </a:p>
        </p:txBody>
      </p:sp>
      <p:pic>
        <p:nvPicPr>
          <p:cNvPr id="64" name="Google Shape;64;p14"/>
          <p:cNvPicPr preferRelativeResize="0"/>
          <p:nvPr/>
        </p:nvPicPr>
        <p:blipFill>
          <a:blip r:embed="rId3">
            <a:alphaModFix/>
          </a:blip>
          <a:stretch>
            <a:fillRect/>
          </a:stretch>
        </p:blipFill>
        <p:spPr>
          <a:xfrm>
            <a:off x="192075" y="728575"/>
            <a:ext cx="6171502" cy="2831301"/>
          </a:xfrm>
          <a:prstGeom prst="rect">
            <a:avLst/>
          </a:prstGeom>
          <a:noFill/>
          <a:ln>
            <a:noFill/>
          </a:ln>
        </p:spPr>
      </p:pic>
      <p:sp>
        <p:nvSpPr>
          <p:cNvPr id="65" name="Google Shape;65;p14"/>
          <p:cNvSpPr txBox="1"/>
          <p:nvPr>
            <p:ph type="title"/>
          </p:nvPr>
        </p:nvSpPr>
        <p:spPr>
          <a:xfrm>
            <a:off x="192075" y="1177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l"/>
              <a:t>Mobilnost mladih “DiscoverEU”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l"/>
              <a:t>Zakaj je PZS prijavil projekt za mlade?</a:t>
            </a:r>
            <a:endParaRPr/>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l"/>
              <a:t>Ker razmah in komercializacija potovanj oz. “turistična industrija”</a:t>
            </a:r>
            <a:endParaRPr/>
          </a:p>
          <a:p>
            <a:pPr indent="-342900" lvl="0" marL="457200" rtl="0" algn="l">
              <a:spcBef>
                <a:spcPts val="1200"/>
              </a:spcBef>
              <a:spcAft>
                <a:spcPts val="0"/>
              </a:spcAft>
              <a:buSzPts val="1800"/>
              <a:buAutoNum type="arabicPeriod"/>
            </a:pPr>
            <a:r>
              <a:rPr lang="sl"/>
              <a:t>mladim jemlje možnosti oz. potrebe, da bi snovali potovanja po svoji meri, in namesto “popotnikov raziskovalcev” ustvarja “potnike na avtopilotu”</a:t>
            </a:r>
            <a:endParaRPr/>
          </a:p>
          <a:p>
            <a:pPr indent="-342900" lvl="0" marL="457200" rtl="0" algn="l">
              <a:spcBef>
                <a:spcPts val="0"/>
              </a:spcBef>
              <a:spcAft>
                <a:spcPts val="0"/>
              </a:spcAft>
              <a:buSzPts val="1800"/>
              <a:buAutoNum type="arabicPeriod"/>
            </a:pPr>
            <a:r>
              <a:rPr lang="sl"/>
              <a:t>postavljata v ospredje potovanj “dodatna doživetja na lokaciji”, ki oddaljujejo od smisla potovanj v mladosti, ki je po mnenju PZS širjenje </a:t>
            </a:r>
            <a:r>
              <a:rPr lang="sl"/>
              <a:t>osebnih obzorij (“cilj je pot”) in ne “videti in doživeti čim več” </a:t>
            </a:r>
            <a:endParaRPr/>
          </a:p>
        </p:txBody>
      </p:sp>
      <p:pic>
        <p:nvPicPr>
          <p:cNvPr id="72" name="Google Shape;72;p15"/>
          <p:cNvPicPr preferRelativeResize="0"/>
          <p:nvPr/>
        </p:nvPicPr>
        <p:blipFill>
          <a:blip r:embed="rId3">
            <a:alphaModFix/>
          </a:blip>
          <a:stretch>
            <a:fillRect/>
          </a:stretch>
        </p:blipFill>
        <p:spPr>
          <a:xfrm>
            <a:off x="3634150" y="3427050"/>
            <a:ext cx="5509852" cy="1716450"/>
          </a:xfrm>
          <a:prstGeom prst="rect">
            <a:avLst/>
          </a:prstGeom>
          <a:noFill/>
          <a:ln>
            <a:noFill/>
          </a:ln>
        </p:spPr>
      </p:pic>
      <p:pic>
        <p:nvPicPr>
          <p:cNvPr id="73" name="Google Shape;73;p15"/>
          <p:cNvPicPr preferRelativeResize="0"/>
          <p:nvPr/>
        </p:nvPicPr>
        <p:blipFill>
          <a:blip r:embed="rId4">
            <a:alphaModFix/>
          </a:blip>
          <a:stretch>
            <a:fillRect/>
          </a:stretch>
        </p:blipFill>
        <p:spPr>
          <a:xfrm>
            <a:off x="244825" y="3403125"/>
            <a:ext cx="3269701" cy="176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23050" y="281900"/>
            <a:ext cx="6021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0909"/>
              <a:buNone/>
            </a:pPr>
            <a:r>
              <a:rPr lang="sl" sz="2420"/>
              <a:t>Cilji projekta (ki se odražajo v vseh aktivnostih)</a:t>
            </a:r>
            <a:endParaRPr sz="2420"/>
          </a:p>
        </p:txBody>
      </p:sp>
      <p:sp>
        <p:nvSpPr>
          <p:cNvPr id="79" name="Google Shape;79;p16"/>
          <p:cNvSpPr txBox="1"/>
          <p:nvPr>
            <p:ph idx="1" type="body"/>
          </p:nvPr>
        </p:nvSpPr>
        <p:spPr>
          <a:xfrm>
            <a:off x="3558050" y="1152475"/>
            <a:ext cx="5586000" cy="399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sl"/>
              <a:t>Spodbujanje radovednosti za Evropo (kultura, geografija, </a:t>
            </a:r>
            <a:r>
              <a:rPr lang="sl"/>
              <a:t>zgodovina in  </a:t>
            </a:r>
            <a:r>
              <a:rPr lang="sl"/>
              <a:t>arheologija itd.) in iskanje možnosti nadaljnjega izobraževanja v njej (za sodelujoče 18-letnike)</a:t>
            </a:r>
            <a:endParaRPr/>
          </a:p>
          <a:p>
            <a:pPr indent="-342900" lvl="0" marL="457200" rtl="0" algn="l">
              <a:spcBef>
                <a:spcPts val="0"/>
              </a:spcBef>
              <a:spcAft>
                <a:spcPts val="0"/>
              </a:spcAft>
              <a:buSzPts val="1800"/>
              <a:buAutoNum type="arabicPeriod"/>
            </a:pPr>
            <a:r>
              <a:rPr lang="sl"/>
              <a:t>Raziskovanje in načrtovanje potovanja (raziskovanje virov med pripravo potovanja, trajnostno potovanje, program oz. dejavnosti med potovanjem itd.)</a:t>
            </a:r>
            <a:endParaRPr/>
          </a:p>
          <a:p>
            <a:pPr indent="-342900" lvl="0" marL="457200" rtl="0" algn="l">
              <a:spcBef>
                <a:spcPts val="0"/>
              </a:spcBef>
              <a:spcAft>
                <a:spcPts val="0"/>
              </a:spcAft>
              <a:buSzPts val="1800"/>
              <a:buAutoNum type="arabicPeriod"/>
            </a:pPr>
            <a:r>
              <a:rPr lang="sl"/>
              <a:t>Pridobivanje popotniških kompetenc (mladih z manj priložnostmi, ki teh sicer ne bi mogli pridobiti, si jih privoščiti)</a:t>
            </a:r>
            <a:endParaRPr/>
          </a:p>
        </p:txBody>
      </p:sp>
      <p:pic>
        <p:nvPicPr>
          <p:cNvPr id="80" name="Google Shape;80;p16"/>
          <p:cNvPicPr preferRelativeResize="0"/>
          <p:nvPr/>
        </p:nvPicPr>
        <p:blipFill>
          <a:blip r:embed="rId3">
            <a:alphaModFix/>
          </a:blip>
          <a:stretch>
            <a:fillRect/>
          </a:stretch>
        </p:blipFill>
        <p:spPr>
          <a:xfrm>
            <a:off x="-11" y="1152475"/>
            <a:ext cx="3299085" cy="3991025"/>
          </a:xfrm>
          <a:prstGeom prst="rect">
            <a:avLst/>
          </a:prstGeom>
          <a:noFill/>
          <a:ln>
            <a:noFill/>
          </a:ln>
        </p:spPr>
      </p:pic>
      <p:pic>
        <p:nvPicPr>
          <p:cNvPr id="81" name="Google Shape;81;p16"/>
          <p:cNvPicPr preferRelativeResize="0"/>
          <p:nvPr/>
        </p:nvPicPr>
        <p:blipFill>
          <a:blip r:embed="rId4">
            <a:alphaModFix/>
          </a:blip>
          <a:stretch>
            <a:fillRect/>
          </a:stretch>
        </p:blipFill>
        <p:spPr>
          <a:xfrm>
            <a:off x="188675" y="-7987"/>
            <a:ext cx="2135838" cy="1152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216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l"/>
              <a:t>Glavna aktivnost projekta je potovanje z vlakom po Evropi, ki ga zasnujejo mladi sami (oz. skupaj s spremljevalci)</a:t>
            </a:r>
            <a:endParaRPr/>
          </a:p>
        </p:txBody>
      </p:sp>
      <p:sp>
        <p:nvSpPr>
          <p:cNvPr id="87" name="Google Shape;87;p17"/>
          <p:cNvSpPr txBox="1"/>
          <p:nvPr>
            <p:ph idx="1" type="body"/>
          </p:nvPr>
        </p:nvSpPr>
        <p:spPr>
          <a:xfrm>
            <a:off x="121800" y="1287500"/>
            <a:ext cx="8968200" cy="3855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sl"/>
              <a:t>                                                Za kakšno potovanje gre? </a:t>
            </a:r>
            <a:endParaRPr/>
          </a:p>
          <a:p>
            <a:pPr indent="-342900" lvl="0" marL="457200" rtl="0" algn="l">
              <a:spcBef>
                <a:spcPts val="1200"/>
              </a:spcBef>
              <a:spcAft>
                <a:spcPts val="0"/>
              </a:spcAft>
              <a:buSzPts val="1800"/>
              <a:buAutoNum type="arabicPeriod"/>
            </a:pPr>
            <a:r>
              <a:rPr lang="sl"/>
              <a:t>Skupaj potuje 5 mladih z manj priložnostmi in 2 spremljevalca (= 1 skupina)</a:t>
            </a:r>
            <a:endParaRPr/>
          </a:p>
          <a:p>
            <a:pPr indent="-342900" lvl="0" marL="457200" rtl="0" algn="l">
              <a:spcBef>
                <a:spcPts val="0"/>
              </a:spcBef>
              <a:spcAft>
                <a:spcPts val="0"/>
              </a:spcAft>
              <a:buSzPts val="1800"/>
              <a:buAutoNum type="arabicPeriod"/>
            </a:pPr>
            <a:r>
              <a:rPr lang="sl"/>
              <a:t>Potovanje traja idealno in največ 21 dni (najmanj 14 dni) izven Slovenije in znotraj 32 držav, za kar so kriti stroški nastanitev v hostlih (Hostelling International)</a:t>
            </a:r>
            <a:endParaRPr/>
          </a:p>
          <a:p>
            <a:pPr indent="-342900" lvl="0" marL="457200" rtl="0" algn="l">
              <a:spcBef>
                <a:spcPts val="0"/>
              </a:spcBef>
              <a:spcAft>
                <a:spcPts val="0"/>
              </a:spcAft>
              <a:buSzPts val="1800"/>
              <a:buAutoNum type="arabicPeriod"/>
            </a:pPr>
            <a:r>
              <a:rPr lang="sl"/>
              <a:t>Skupina prejme vozovnico za 7 “potovalnih dni” v času trajanja potovanja, </a:t>
            </a:r>
            <a:r>
              <a:rPr lang="sl"/>
              <a:t>ki velja za vse vlake v “Evropi” </a:t>
            </a:r>
            <a:r>
              <a:rPr lang="sl"/>
              <a:t>(1 “potovalni dan” je od polnoči do polnoči, ne glede na število prestopov v teh 24 urah; dnevi so posamezni, lahko pa se “povežejo” in se torej potuje “več dni skupaj”; ni nujno, da se vseh 7 dni “izkoristi”; “porabljen” je dan, ko se vožnja začne, a če po polnoči ni prestopanj, drugi dan ni “porabljen”; vozovnica velja za 1 pot iz in 1 pot v Slovenijo.) </a:t>
            </a:r>
            <a:endParaRPr/>
          </a:p>
          <a:p>
            <a:pPr indent="-342900" lvl="0" marL="457200" rtl="0" algn="l">
              <a:spcBef>
                <a:spcPts val="0"/>
              </a:spcBef>
              <a:spcAft>
                <a:spcPts val="0"/>
              </a:spcAft>
              <a:buSzPts val="1800"/>
              <a:buAutoNum type="arabicPeriod"/>
            </a:pPr>
            <a:r>
              <a:rPr lang="sl"/>
              <a:t>V projektu so 3 skupine, vsaka zasnuje in izvede svoje potovanje po zgornjih pogojih (skupine ne smejo potovati skupaj, lahko pa “po isti poti”).</a:t>
            </a:r>
            <a:endParaRPr/>
          </a:p>
        </p:txBody>
      </p:sp>
      <p:pic>
        <p:nvPicPr>
          <p:cNvPr id="88" name="Google Shape;88;p17"/>
          <p:cNvPicPr preferRelativeResize="0"/>
          <p:nvPr/>
        </p:nvPicPr>
        <p:blipFill>
          <a:blip r:embed="rId3">
            <a:alphaModFix/>
          </a:blip>
          <a:stretch>
            <a:fillRect/>
          </a:stretch>
        </p:blipFill>
        <p:spPr>
          <a:xfrm>
            <a:off x="676375" y="1094199"/>
            <a:ext cx="2445100" cy="662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2294983" y="0"/>
            <a:ext cx="6849019" cy="5143499"/>
          </a:xfrm>
          <a:prstGeom prst="rect">
            <a:avLst/>
          </a:prstGeom>
          <a:noFill/>
          <a:ln>
            <a:noFill/>
          </a:ln>
        </p:spPr>
      </p:pic>
      <p:sp>
        <p:nvSpPr>
          <p:cNvPr id="94" name="Google Shape;94;p18"/>
          <p:cNvSpPr txBox="1"/>
          <p:nvPr/>
        </p:nvSpPr>
        <p:spPr>
          <a:xfrm>
            <a:off x="0" y="671250"/>
            <a:ext cx="3740700" cy="19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l" sz="1600"/>
              <a:t>Obarvanih </a:t>
            </a:r>
            <a:r>
              <a:rPr lang="sl" sz="1600"/>
              <a:t>32 držav, v katerih velja vozovnica (vir in več informacij: </a:t>
            </a:r>
            <a:r>
              <a:rPr lang="sl" sz="1800" u="sng">
                <a:solidFill>
                  <a:schemeClr val="hlink"/>
                </a:solidFill>
                <a:hlinkClick r:id="rId4"/>
              </a:rPr>
              <a:t>https://helpcentre.start-discover.eu/hc/en-gb/articles/6066860587793-Where-can-I-travel-to-with-the-Interrail-Pass</a:t>
            </a:r>
            <a:r>
              <a:rPr lang="sl" sz="1800">
                <a:solidFill>
                  <a:schemeClr val="dk2"/>
                </a:solidFill>
              </a:rPr>
              <a:t>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sl" sz="1800">
                <a:solidFill>
                  <a:schemeClr val="dk2"/>
                </a:solidFill>
              </a:rPr>
              <a:t>POZOR: NE VELJA v Združenem kraljestvu/UK!</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197900" y="445025"/>
            <a:ext cx="5013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l">
                <a:solidFill>
                  <a:srgbClr val="FF0000"/>
                </a:solidFill>
              </a:rPr>
              <a:t>Pogoja za vključitev v projekt</a:t>
            </a:r>
            <a:endParaRPr>
              <a:solidFill>
                <a:srgbClr val="FF0000"/>
              </a:solidFill>
            </a:endParaRPr>
          </a:p>
        </p:txBody>
      </p:sp>
      <p:sp>
        <p:nvSpPr>
          <p:cNvPr id="100" name="Google Shape;100;p19"/>
          <p:cNvSpPr txBox="1"/>
          <p:nvPr>
            <p:ph idx="1" type="body"/>
          </p:nvPr>
        </p:nvSpPr>
        <p:spPr>
          <a:xfrm>
            <a:off x="132675" y="1152275"/>
            <a:ext cx="8960400" cy="3991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sl">
                <a:solidFill>
                  <a:srgbClr val="FF0000"/>
                </a:solidFill>
                <a:highlight>
                  <a:srgbClr val="FFFFFF"/>
                </a:highlight>
              </a:rPr>
              <a:t>Starost na dan začetka projekta,</a:t>
            </a:r>
            <a:r>
              <a:rPr lang="sl"/>
              <a:t> t.j. 9. junij 2025: </a:t>
            </a:r>
            <a:endParaRPr/>
          </a:p>
          <a:p>
            <a:pPr indent="-342900" lvl="0" marL="457200" rtl="0" algn="l">
              <a:spcBef>
                <a:spcPts val="0"/>
              </a:spcBef>
              <a:spcAft>
                <a:spcPts val="0"/>
              </a:spcAft>
              <a:buSzPts val="1800"/>
              <a:buChar char="●"/>
            </a:pPr>
            <a:r>
              <a:rPr b="1" lang="sl"/>
              <a:t>mladi </a:t>
            </a:r>
            <a:r>
              <a:rPr lang="sl"/>
              <a:t>stari točno 18 let, t.j.</a:t>
            </a:r>
            <a:r>
              <a:rPr b="1" lang="sl"/>
              <a:t> rojeni med vključno 10.6.2006 in vključno 9.6.2007 </a:t>
            </a:r>
            <a:endParaRPr b="1"/>
          </a:p>
          <a:p>
            <a:pPr indent="-342900" lvl="0" marL="457200" rtl="0" algn="l">
              <a:spcBef>
                <a:spcPts val="0"/>
              </a:spcBef>
              <a:spcAft>
                <a:spcPts val="0"/>
              </a:spcAft>
              <a:buSzPts val="1800"/>
              <a:buChar char="●"/>
            </a:pPr>
            <a:r>
              <a:rPr b="1" lang="sl"/>
              <a:t>spremljevalci </a:t>
            </a:r>
            <a:r>
              <a:rPr lang="sl"/>
              <a:t>starejši od 18 let, t.j. rojeni vključno 9.6.2006 ali prej, predvsem pa </a:t>
            </a:r>
            <a:r>
              <a:rPr b="1" lang="sl"/>
              <a:t>s “potovalnimi izkušnjami”</a:t>
            </a:r>
            <a:r>
              <a:rPr lang="sl"/>
              <a:t> (in sposobnostjo odločanja v “zahtevnih situacijah”) </a:t>
            </a:r>
            <a:endParaRPr/>
          </a:p>
          <a:p>
            <a:pPr indent="-342900" lvl="0" marL="457200" rtl="0" algn="l">
              <a:spcBef>
                <a:spcPts val="0"/>
              </a:spcBef>
              <a:spcAft>
                <a:spcPts val="0"/>
              </a:spcAft>
              <a:buSzPts val="1800"/>
              <a:buAutoNum type="arabicPeriod"/>
            </a:pPr>
            <a:r>
              <a:rPr lang="sl">
                <a:solidFill>
                  <a:srgbClr val="FF0000"/>
                </a:solidFill>
              </a:rPr>
              <a:t>Mladi z manj priložnostmi</a:t>
            </a:r>
            <a:r>
              <a:rPr b="1" lang="sl"/>
              <a:t>,</a:t>
            </a:r>
            <a:r>
              <a:rPr lang="sl"/>
              <a:t> t.j. </a:t>
            </a:r>
            <a:r>
              <a:rPr lang="sl"/>
              <a:t>z </a:t>
            </a:r>
            <a:r>
              <a:rPr b="1" lang="sl"/>
              <a:t>vsaj eno</a:t>
            </a:r>
            <a:r>
              <a:rPr lang="sl"/>
              <a:t> od naslednjih “oviranosti”:</a:t>
            </a:r>
            <a:endParaRPr/>
          </a:p>
          <a:p>
            <a:pPr indent="-342900" lvl="0" marL="457200" rtl="0" algn="l">
              <a:spcBef>
                <a:spcPts val="0"/>
              </a:spcBef>
              <a:spcAft>
                <a:spcPts val="0"/>
              </a:spcAft>
              <a:buSzPts val="1800"/>
              <a:buChar char="●"/>
            </a:pPr>
            <a:r>
              <a:rPr lang="sl"/>
              <a:t>ekonomske (nizek življenjski standard / družinski dohodki, finančne težave)</a:t>
            </a:r>
            <a:endParaRPr/>
          </a:p>
          <a:p>
            <a:pPr indent="-342900" lvl="0" marL="457200" rtl="0" algn="l">
              <a:spcBef>
                <a:spcPts val="0"/>
              </a:spcBef>
              <a:spcAft>
                <a:spcPts val="0"/>
              </a:spcAft>
              <a:buSzPts val="1800"/>
              <a:buChar char="●"/>
            </a:pPr>
            <a:r>
              <a:rPr lang="sl"/>
              <a:t>posebne potrebe (fizične, duševne, intelektualne ali senzorične motnje)</a:t>
            </a:r>
            <a:endParaRPr/>
          </a:p>
          <a:p>
            <a:pPr indent="-342900" lvl="0" marL="457200" rtl="0" algn="l">
              <a:spcBef>
                <a:spcPts val="0"/>
              </a:spcBef>
              <a:spcAft>
                <a:spcPts val="0"/>
              </a:spcAft>
              <a:buSzPts val="1800"/>
              <a:buChar char="●"/>
            </a:pPr>
            <a:r>
              <a:rPr lang="sl"/>
              <a:t>povezane s sistemom izobraževanja/usposabljanja (slabša učna uspešnost)</a:t>
            </a:r>
            <a:endParaRPr/>
          </a:p>
          <a:p>
            <a:pPr indent="-342900" lvl="0" marL="457200" rtl="0" algn="l">
              <a:spcBef>
                <a:spcPts val="0"/>
              </a:spcBef>
              <a:spcAft>
                <a:spcPts val="0"/>
              </a:spcAft>
              <a:buSzPts val="1800"/>
              <a:buChar char="●"/>
            </a:pPr>
            <a:r>
              <a:rPr lang="sl"/>
              <a:t>kulturne razlike (migranti, begunci, manjšine, težave s kulturno vključenostjo)</a:t>
            </a:r>
            <a:endParaRPr/>
          </a:p>
          <a:p>
            <a:pPr indent="-342900" lvl="0" marL="457200" rtl="0" algn="l">
              <a:spcBef>
                <a:spcPts val="0"/>
              </a:spcBef>
              <a:spcAft>
                <a:spcPts val="0"/>
              </a:spcAft>
              <a:buSzPts val="1800"/>
              <a:buChar char="●"/>
            </a:pPr>
            <a:r>
              <a:rPr lang="sl"/>
              <a:t>geografske (živijo na podeželju, v obrobnih/oddaljenih regijah, predmestjih, območja z manj storitvami, npr. javnega prevoza, slabša ostala infrastruktura)</a:t>
            </a:r>
            <a:endParaRPr/>
          </a:p>
          <a:p>
            <a:pPr indent="-342900" lvl="0" marL="457200" rtl="0" algn="l">
              <a:spcBef>
                <a:spcPts val="0"/>
              </a:spcBef>
              <a:spcAft>
                <a:spcPts val="0"/>
              </a:spcAft>
              <a:buSzPts val="1800"/>
              <a:buChar char="●"/>
            </a:pPr>
            <a:r>
              <a:rPr lang="sl"/>
              <a:t>zdravstvene težave (hude ali kronične bolezni ali zdravstvene motnje)   </a:t>
            </a:r>
            <a:endParaRPr/>
          </a:p>
        </p:txBody>
      </p:sp>
      <p:pic>
        <p:nvPicPr>
          <p:cNvPr id="101" name="Google Shape;101;p19"/>
          <p:cNvPicPr preferRelativeResize="0"/>
          <p:nvPr/>
        </p:nvPicPr>
        <p:blipFill rotWithShape="1">
          <a:blip r:embed="rId3">
            <a:alphaModFix/>
          </a:blip>
          <a:srcRect b="31067" l="0" r="0" t="3444"/>
          <a:stretch/>
        </p:blipFill>
        <p:spPr>
          <a:xfrm>
            <a:off x="6411725" y="-12400"/>
            <a:ext cx="1608875" cy="1487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0"/>
          <p:cNvPicPr preferRelativeResize="0"/>
          <p:nvPr/>
        </p:nvPicPr>
        <p:blipFill>
          <a:blip r:embed="rId3">
            <a:alphaModFix/>
          </a:blip>
          <a:stretch>
            <a:fillRect/>
          </a:stretch>
        </p:blipFill>
        <p:spPr>
          <a:xfrm>
            <a:off x="7531575" y="-17391"/>
            <a:ext cx="807725" cy="837366"/>
          </a:xfrm>
          <a:prstGeom prst="rect">
            <a:avLst/>
          </a:prstGeom>
          <a:noFill/>
          <a:ln>
            <a:noFill/>
          </a:ln>
        </p:spPr>
      </p:pic>
      <p:sp>
        <p:nvSpPr>
          <p:cNvPr id="107" name="Google Shape;107;p20"/>
          <p:cNvSpPr txBox="1"/>
          <p:nvPr>
            <p:ph type="title"/>
          </p:nvPr>
        </p:nvSpPr>
        <p:spPr>
          <a:xfrm>
            <a:off x="165300" y="253875"/>
            <a:ext cx="8623500" cy="56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l" sz="2120"/>
              <a:t>Kriteriji za izbor mladih (izbor mora biti dokumentiran) </a:t>
            </a:r>
            <a:endParaRPr sz="2120"/>
          </a:p>
        </p:txBody>
      </p:sp>
      <p:sp>
        <p:nvSpPr>
          <p:cNvPr id="108" name="Google Shape;108;p20"/>
          <p:cNvSpPr txBox="1"/>
          <p:nvPr>
            <p:ph idx="1" type="body"/>
          </p:nvPr>
        </p:nvSpPr>
        <p:spPr>
          <a:xfrm>
            <a:off x="100" y="819975"/>
            <a:ext cx="9144000" cy="43236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sl"/>
              <a:t>Organizacija določi, a</a:t>
            </a:r>
            <a:r>
              <a:rPr lang="sl"/>
              <a:t>li lahko kandidirajo skupine (in kako velike) ali samo posamezniki, ki jih sami povežejo v skupino (in ali ohranijo skupine, kot so kandidirale, ali člane “premeščajo” itd.). </a:t>
            </a:r>
            <a:endParaRPr/>
          </a:p>
          <a:p>
            <a:pPr indent="0" lvl="0" marL="0" rtl="0" algn="l">
              <a:spcBef>
                <a:spcPts val="1200"/>
              </a:spcBef>
              <a:spcAft>
                <a:spcPts val="0"/>
              </a:spcAft>
              <a:buNone/>
            </a:pPr>
            <a:r>
              <a:rPr lang="sl"/>
              <a:t>Potrebno je upoštevati spodnje kriterije in prijave mladih posredovati PZS. Izbor opravi organizacija (odstotki, koliko posamezni kriterij prispeva h končni oceni, so informativne narave oz. prevzeti iz prijavnice projekta)</a:t>
            </a:r>
            <a:endParaRPr/>
          </a:p>
          <a:p>
            <a:pPr indent="-325755" lvl="0" marL="457200" rtl="0" algn="l">
              <a:spcBef>
                <a:spcPts val="1200"/>
              </a:spcBef>
              <a:spcAft>
                <a:spcPts val="0"/>
              </a:spcAft>
              <a:buSzPct val="100000"/>
              <a:buAutoNum type="arabicPeriod"/>
            </a:pPr>
            <a:r>
              <a:rPr lang="sl"/>
              <a:t>Kandidati pripravijo </a:t>
            </a:r>
            <a:r>
              <a:rPr b="1" lang="sl"/>
              <a:t>p</a:t>
            </a:r>
            <a:r>
              <a:rPr b="1" lang="sl"/>
              <a:t>redstavitev potovanja v EU</a:t>
            </a:r>
            <a:r>
              <a:rPr lang="sl"/>
              <a:t> za skupino 5 vrstnikov (lahko manj), ki bi ga želeli izvesti in idealno in najdlje traja 21 dni, lahko pa manj (najmanj 14 dni); idealno se potuje z vlakom 7 dni, lahko manj, več ne </a:t>
            </a:r>
            <a:r>
              <a:rPr i="1" lang="sl"/>
              <a:t>= 50% celotne ocene</a:t>
            </a:r>
            <a:endParaRPr i="1"/>
          </a:p>
          <a:p>
            <a:pPr indent="-325755" lvl="0" marL="457200" rtl="0" algn="l">
              <a:spcBef>
                <a:spcPts val="0"/>
              </a:spcBef>
              <a:spcAft>
                <a:spcPts val="0"/>
              </a:spcAft>
              <a:buSzPct val="100000"/>
              <a:buAutoNum type="arabicPeriod"/>
            </a:pPr>
            <a:r>
              <a:rPr lang="sl"/>
              <a:t>Kandidati navedejo (in po potrebi kratko opišejo) vsaj eno, lahko pa več oz. vse </a:t>
            </a:r>
            <a:r>
              <a:rPr b="1" lang="sl"/>
              <a:t>oviranosti</a:t>
            </a:r>
            <a:r>
              <a:rPr lang="sl"/>
              <a:t>, zaradi katerih so upravičeni do vključitve v projekt </a:t>
            </a:r>
            <a:r>
              <a:rPr i="1" lang="sl"/>
              <a:t>= 25%</a:t>
            </a:r>
            <a:r>
              <a:rPr lang="sl"/>
              <a:t> (če kandidat tega kriterija ne izpolnjuje, ne more biti vključen v skupino/projekt; </a:t>
            </a:r>
            <a:r>
              <a:rPr b="1" lang="sl"/>
              <a:t>za oviranost kandidat jamči s svojim podpisom</a:t>
            </a:r>
            <a:r>
              <a:rPr lang="sl"/>
              <a:t>)</a:t>
            </a:r>
            <a:endParaRPr/>
          </a:p>
          <a:p>
            <a:pPr indent="-325755" lvl="0" marL="457200" rtl="0" algn="l">
              <a:spcBef>
                <a:spcPts val="0"/>
              </a:spcBef>
              <a:spcAft>
                <a:spcPts val="0"/>
              </a:spcAft>
              <a:buSzPct val="100000"/>
              <a:buAutoNum type="arabicPeriod"/>
            </a:pPr>
            <a:r>
              <a:rPr b="1" lang="sl"/>
              <a:t>Samoocena</a:t>
            </a:r>
            <a:r>
              <a:rPr lang="sl"/>
              <a:t>, katere lastnosti kandidata bodo pozitivno vplivale na vzdušje v skupini na potovanju in na kaj bo pri sebi, pri svojem obnašanju med potovanjem najbolj pozoren, da ne bo negativno vplival na skupino ali potovanje ali celo ogrozil varnost skupine ter kakšno pomoč pričakuje od spremljevalcev ali sopotnikov. </a:t>
            </a:r>
            <a:r>
              <a:rPr i="1" lang="sl"/>
              <a:t>= 25%</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172450" y="175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l"/>
              <a:t>Vrednote, ki jim je v projektu </a:t>
            </a:r>
            <a:r>
              <a:rPr i="1" lang="sl"/>
              <a:t>treba</a:t>
            </a:r>
            <a:r>
              <a:rPr lang="sl"/>
              <a:t> slediti</a:t>
            </a:r>
            <a:endParaRPr/>
          </a:p>
        </p:txBody>
      </p:sp>
      <p:sp>
        <p:nvSpPr>
          <p:cNvPr id="114" name="Google Shape;114;p21"/>
          <p:cNvSpPr txBox="1"/>
          <p:nvPr>
            <p:ph idx="1" type="body"/>
          </p:nvPr>
        </p:nvSpPr>
        <p:spPr>
          <a:xfrm>
            <a:off x="0" y="748500"/>
            <a:ext cx="9093000" cy="4395000"/>
          </a:xfrm>
          <a:prstGeom prst="rect">
            <a:avLst/>
          </a:prstGeom>
        </p:spPr>
        <p:txBody>
          <a:bodyPr anchorCtr="0" anchor="t" bIns="91425" lIns="91425" spcFirstLastPara="1" rIns="91425" wrap="square" tIns="91425">
            <a:normAutofit lnSpcReduction="10000"/>
          </a:bodyPr>
          <a:lstStyle/>
          <a:p>
            <a:pPr indent="-294300" lvl="0" marL="360000" rtl="0" algn="l">
              <a:spcBef>
                <a:spcPts val="0"/>
              </a:spcBef>
              <a:spcAft>
                <a:spcPts val="0"/>
              </a:spcAft>
              <a:buSzPts val="1800"/>
              <a:buAutoNum type="arabicPeriod"/>
            </a:pPr>
            <a:r>
              <a:rPr lang="sl"/>
              <a:t>UČENJE: </a:t>
            </a:r>
            <a:endParaRPr/>
          </a:p>
          <a:p>
            <a:pPr indent="-317500" lvl="1" marL="719999" rtl="0" algn="l">
              <a:spcBef>
                <a:spcPts val="0"/>
              </a:spcBef>
              <a:spcAft>
                <a:spcPts val="0"/>
              </a:spcAft>
              <a:buSzPts val="1400"/>
              <a:buAutoNum type="alphaLcPeriod"/>
            </a:pPr>
            <a:r>
              <a:rPr lang="sl" u="sng"/>
              <a:t>Dijaki na potovanju zbirajo informacije o šolah, univerzah, podjetjih ipd., na katerih bi lahko nadaljevali šolanje/učenje (ali si jih vsaj ogledajo, vključijo v program potovanja)</a:t>
            </a:r>
            <a:endParaRPr u="sng"/>
          </a:p>
          <a:p>
            <a:pPr indent="-317500" lvl="1" marL="719999" rtl="0" algn="l">
              <a:spcBef>
                <a:spcPts val="0"/>
              </a:spcBef>
              <a:spcAft>
                <a:spcPts val="0"/>
              </a:spcAft>
              <a:buSzPts val="1400"/>
              <a:buAutoNum type="alphaLcPeriod"/>
            </a:pPr>
            <a:r>
              <a:rPr lang="sl"/>
              <a:t>Priprava potovanja in ostale aktivnosti, tudi med potovanjem, so učni proces (sodelovalno, projektno ipd. učenje)</a:t>
            </a:r>
            <a:r>
              <a:rPr lang="sl"/>
              <a:t>   </a:t>
            </a:r>
            <a:endParaRPr/>
          </a:p>
          <a:p>
            <a:pPr indent="-294300" lvl="0" marL="360000" rtl="0" algn="l">
              <a:spcBef>
                <a:spcPts val="0"/>
              </a:spcBef>
              <a:spcAft>
                <a:spcPts val="0"/>
              </a:spcAft>
              <a:buSzPts val="1800"/>
              <a:buAutoNum type="arabicPeriod"/>
            </a:pPr>
            <a:r>
              <a:rPr lang="sl"/>
              <a:t>DIGITALIZACIJA: uporaba spleta in programov, mobilnih aplikacij in ostalih orodij za </a:t>
            </a:r>
            <a:endParaRPr/>
          </a:p>
          <a:p>
            <a:pPr indent="-317500" lvl="1" marL="719999" rtl="0" algn="l">
              <a:spcBef>
                <a:spcPts val="0"/>
              </a:spcBef>
              <a:spcAft>
                <a:spcPts val="0"/>
              </a:spcAft>
              <a:buSzPts val="1400"/>
              <a:buAutoNum type="alphaLcPeriod"/>
            </a:pPr>
            <a:r>
              <a:rPr lang="sl"/>
              <a:t>pridobivanje in hranjenje informacij o potovanju</a:t>
            </a:r>
            <a:endParaRPr/>
          </a:p>
          <a:p>
            <a:pPr indent="-317500" lvl="1" marL="719999" rtl="0" algn="l">
              <a:spcBef>
                <a:spcPts val="0"/>
              </a:spcBef>
              <a:spcAft>
                <a:spcPts val="0"/>
              </a:spcAft>
              <a:buSzPts val="1400"/>
              <a:buAutoNum type="alphaLcPeriod"/>
            </a:pPr>
            <a:r>
              <a:rPr lang="sl"/>
              <a:t>načrtovanje, izvedbo in dokumentacijo potovanja (vozovnico prejme vsak v mobilno aplikacijo) </a:t>
            </a:r>
            <a:endParaRPr/>
          </a:p>
          <a:p>
            <a:pPr indent="-294300" lvl="0" marL="360000" rtl="0" algn="l">
              <a:spcBef>
                <a:spcPts val="0"/>
              </a:spcBef>
              <a:spcAft>
                <a:spcPts val="0"/>
              </a:spcAft>
              <a:buSzPts val="1800"/>
              <a:buAutoNum type="arabicPeriod"/>
            </a:pPr>
            <a:r>
              <a:rPr lang="sl"/>
              <a:t>TRAJNOST: </a:t>
            </a:r>
            <a:endParaRPr/>
          </a:p>
          <a:p>
            <a:pPr indent="-317500" lvl="1" marL="719999" rtl="0" algn="l">
              <a:spcBef>
                <a:spcPts val="0"/>
              </a:spcBef>
              <a:spcAft>
                <a:spcPts val="0"/>
              </a:spcAft>
              <a:buSzPts val="1400"/>
              <a:buAutoNum type="alphaLcPeriod"/>
            </a:pPr>
            <a:r>
              <a:rPr lang="sl"/>
              <a:t>izbira hostlov s trajnostnimi programi/potrdili (če obstajajo na lokaciji, kjer je predvidena nočitev) in varčna poraba </a:t>
            </a:r>
            <a:r>
              <a:rPr lang="sl"/>
              <a:t>vode, elektrike in ostalih virov</a:t>
            </a:r>
            <a:endParaRPr/>
          </a:p>
          <a:p>
            <a:pPr indent="-317500" lvl="1" marL="719999" rtl="0" algn="l">
              <a:spcBef>
                <a:spcPts val="0"/>
              </a:spcBef>
              <a:spcAft>
                <a:spcPts val="0"/>
              </a:spcAft>
              <a:buSzPts val="1400"/>
              <a:buAutoNum type="alphaLcPeriod"/>
            </a:pPr>
            <a:r>
              <a:rPr lang="sl"/>
              <a:t>v mestih uporaba javnega prevoza, ne taksijev</a:t>
            </a:r>
            <a:endParaRPr/>
          </a:p>
          <a:p>
            <a:pPr indent="-317500" lvl="1" marL="719999" rtl="0" algn="l">
              <a:spcBef>
                <a:spcPts val="0"/>
              </a:spcBef>
              <a:spcAft>
                <a:spcPts val="0"/>
              </a:spcAft>
              <a:buSzPts val="1400"/>
              <a:buAutoNum type="alphaLcPeriod"/>
            </a:pPr>
            <a:r>
              <a:rPr lang="sl"/>
              <a:t>brez odvečnega tiskanja in uporaba ene/lastne plastenke/steklenice in vrečke (ne kupovati vedno novih)</a:t>
            </a:r>
            <a:endParaRPr/>
          </a:p>
          <a:p>
            <a:pPr indent="-317500" lvl="1" marL="719999" rtl="0" algn="l">
              <a:spcBef>
                <a:spcPts val="0"/>
              </a:spcBef>
              <a:spcAft>
                <a:spcPts val="0"/>
              </a:spcAft>
              <a:buSzPts val="1400"/>
              <a:buAutoNum type="alphaLcPeriod"/>
            </a:pPr>
            <a:r>
              <a:rPr lang="sl"/>
              <a:t>če možno, kupovanje lokalnih izdelkov in hrane </a:t>
            </a:r>
            <a:endParaRPr/>
          </a:p>
          <a:p>
            <a:pPr indent="-294300" lvl="0" marL="360000" rtl="0" algn="l">
              <a:spcBef>
                <a:spcPts val="0"/>
              </a:spcBef>
              <a:spcAft>
                <a:spcPts val="0"/>
              </a:spcAft>
              <a:buSzPts val="1800"/>
              <a:buAutoNum type="arabicPeriod"/>
            </a:pPr>
            <a:r>
              <a:rPr lang="sl"/>
              <a:t>MEDKULTURNOST: odprtost za spoznavanje novih ljudi/tujcev, navad, hrane itd.</a:t>
            </a:r>
            <a:endParaRPr/>
          </a:p>
          <a:p>
            <a:pPr indent="-294300" lvl="0" marL="360000" rtl="0" algn="l">
              <a:spcBef>
                <a:spcPts val="0"/>
              </a:spcBef>
              <a:spcAft>
                <a:spcPts val="0"/>
              </a:spcAft>
              <a:buSzPts val="1800"/>
              <a:buAutoNum type="arabicPeriod"/>
            </a:pPr>
            <a:r>
              <a:rPr lang="sl"/>
              <a:t>KOMUNIKACIJA/DISEMINACIJA: objave na aktivnostih sodelujočih na njihovih profilih družbenih omrežij (zastava EU, #DiscoverEU…)</a:t>
            </a:r>
            <a:endParaRPr/>
          </a:p>
        </p:txBody>
      </p:sp>
      <p:pic>
        <p:nvPicPr>
          <p:cNvPr id="115" name="Google Shape;115;p21"/>
          <p:cNvPicPr preferRelativeResize="0"/>
          <p:nvPr/>
        </p:nvPicPr>
        <p:blipFill>
          <a:blip r:embed="rId3">
            <a:alphaModFix/>
          </a:blip>
          <a:stretch>
            <a:fillRect/>
          </a:stretch>
        </p:blipFill>
        <p:spPr>
          <a:xfrm>
            <a:off x="7651275" y="-32600"/>
            <a:ext cx="921800" cy="989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